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5" r:id="rId4"/>
  </p:sldIdLst>
  <p:sldSz cx="12192000" cy="6858000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BE5D6"/>
    <a:srgbClr val="FFE699"/>
    <a:srgbClr val="FFF2CC"/>
    <a:srgbClr val="9DC3E6"/>
    <a:srgbClr val="C9C9C9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9446-58BB-4DD7-AAA5-9017F750D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E9CC2-8853-468D-A498-80C247332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AE3D6-5921-473C-A376-6BA476AA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DC7FB-C09C-42FB-AD11-A8EBCDA4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EB611-F6C1-47C8-8AA4-CAD7E6F4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080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9D53-B97C-46BE-BB68-6C180669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A70BD-44AB-4510-AC13-198B99995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C544F-A7D5-4C89-933C-5D605BB1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0F5B7-ACA3-480B-8467-64426D39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0BE9D-17ED-4F76-B34E-CE468CCE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20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39AA7-0C05-48BE-925C-2402B0CF3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A6C06-191E-4FFB-BB08-777F5B484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451FA-3EFA-4A72-AB58-E9FF623E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4EA96-8D4E-47C8-ADF7-D90AF8E1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6DEE8-3491-48C2-A920-6A60D75A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4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4B88F-95D7-4170-85FD-61FBE3CB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8DC92-A35A-42BB-A810-5438B7C7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D4B74-CA66-493E-90A3-069E214B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8F10-D63F-4F4E-A8BA-8C72290E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ED637-3D56-4DB4-A17B-72D1CEE77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021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C7BF-03FF-420D-85A7-D66987ED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23EC5-89AB-4940-8D9C-6F0DDF67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FEA3-3AC3-433D-9746-6F03D427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7A951-F691-4560-9AC4-59C16606B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20120-1B4A-47A8-BF31-0BAC04C0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70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6815-89D2-4FAE-9AC3-9E1DD125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FE04D-4214-40AE-BE2D-6DDB17B67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47B15-1673-4511-B837-41FC1B03A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FB3A6-D808-4B68-B1B4-3298381F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A5D0D-0499-4758-8423-B5948F5C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9CEE8-4811-46FB-8C6B-659185E1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450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E5F1-7F14-42F8-BAF9-E24875430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39A67-E9C1-4395-93A3-AC7A9211C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61958-A261-4A08-990E-58B49DDF7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17E504-A33F-4D61-9952-07CD021AA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200726-DB9A-4E31-BBE4-5AB29CAF4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F5910E-1D9B-41A1-9C82-0267E635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51243B-06C7-459E-BC2D-A5F9FEEB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EBF53C-5F46-4A16-9A82-B688A7D4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0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385A-41C0-497C-9DB7-0A3EA11C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9F801-3B4E-4D4F-811C-FB3838503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8FA81-D1CE-4AFD-8E83-54677456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63614-BD46-4B8F-B3E3-A475F592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11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66F392-1AC2-454F-B11B-11166450F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4F208-0C2B-44F6-88B9-D0D8FD7D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A622A-FE9F-4E2B-8B49-5DCD9F56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350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98BD-5EAE-4D04-BF18-30DFA8C2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DABBC-4FB1-40BF-8D66-2B1BB8EAF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3381-8230-4185-ABCA-9A8A4062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99A02-73D5-412C-98F5-CFF854B3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D0889-170F-4AC6-800C-B023A3C6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DC59B-0340-4CDE-A013-86E09FAAE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138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A6CC-32B5-48DB-958F-85FF8106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00A416-1F54-4EDD-BDFB-FC2DC29AE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EEEA77-EBEC-4D52-BCED-08C3DCC07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6024F-7C42-4860-A093-FAD4F4CA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B3AE6-4533-4FB2-ACE7-79E5FAD4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CCA37-DC6F-45A3-B954-06A6B732D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01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354B7-3EC6-48D4-A75C-EB737BDA4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0A023-AE47-43EE-A6B5-B3181E10B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744E2-2C74-4148-B021-8E44F7855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160E-93BB-4D93-8D7F-9DF61F7D93E1}" type="datetimeFigureOut">
              <a:rPr lang="th-TH" smtClean="0"/>
              <a:t>31/05/65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A3469-89FF-4665-BE6D-10EB2158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EF002-5395-450C-A973-54C5422F4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C26F5-121C-4B27-A310-21ED4FE2705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571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283744E-2145-4D68-BD4F-4DA4E2204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22424"/>
              </p:ext>
            </p:extLst>
          </p:nvPr>
        </p:nvGraphicFramePr>
        <p:xfrm>
          <a:off x="178158" y="672806"/>
          <a:ext cx="6225455" cy="6041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5417">
                  <a:extLst>
                    <a:ext uri="{9D8B030D-6E8A-4147-A177-3AD203B41FA5}">
                      <a16:colId xmlns:a16="http://schemas.microsoft.com/office/drawing/2014/main" val="1708118"/>
                    </a:ext>
                  </a:extLst>
                </a:gridCol>
                <a:gridCol w="1473510">
                  <a:extLst>
                    <a:ext uri="{9D8B030D-6E8A-4147-A177-3AD203B41FA5}">
                      <a16:colId xmlns:a16="http://schemas.microsoft.com/office/drawing/2014/main" val="4232464590"/>
                    </a:ext>
                  </a:extLst>
                </a:gridCol>
                <a:gridCol w="3169182">
                  <a:extLst>
                    <a:ext uri="{9D8B030D-6E8A-4147-A177-3AD203B41FA5}">
                      <a16:colId xmlns:a16="http://schemas.microsoft.com/office/drawing/2014/main" val="3282993752"/>
                    </a:ext>
                  </a:extLst>
                </a:gridCol>
                <a:gridCol w="77346">
                  <a:extLst>
                    <a:ext uri="{9D8B030D-6E8A-4147-A177-3AD203B41FA5}">
                      <a16:colId xmlns:a16="http://schemas.microsoft.com/office/drawing/2014/main" val="1298063718"/>
                    </a:ext>
                  </a:extLst>
                </a:gridCol>
              </a:tblGrid>
              <a:tr h="33202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รูปถ่าย</a:t>
                      </a:r>
                    </a:p>
                  </a:txBody>
                  <a:tcPr marL="4551" marR="4551" marT="45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ชื่อ-สกุล/อายุ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4293107504"/>
                  </a:ext>
                </a:extLst>
              </a:tr>
              <a:tr h="4185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65315703"/>
                  </a:ext>
                </a:extLst>
              </a:tr>
              <a:tr h="6032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ตำแหน่งในสถานประกอบการ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633506260"/>
                  </a:ext>
                </a:extLst>
              </a:tr>
              <a:tr h="433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815446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ที่ตั้งสถานประกอบการ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426267"/>
                  </a:ext>
                </a:extLst>
              </a:tr>
              <a:tr h="51337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295067652"/>
                  </a:ext>
                </a:extLst>
              </a:tr>
              <a:tr h="3562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ประวัติการศึกษา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980000329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03003241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956218100"/>
                  </a:ext>
                </a:extLst>
              </a:tr>
              <a:tr h="3152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ประวัติด้านธุรกิจ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พ.ศ.</a:t>
                      </a:r>
                      <a:r>
                        <a:rPr lang="en-US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สถานประกอบการ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ทุนจดทะเบียน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จำนวนพนักงาน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C9C9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512144441"/>
                  </a:ext>
                </a:extLst>
              </a:tr>
              <a:tr h="31251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789956465"/>
                  </a:ext>
                </a:extLst>
              </a:tr>
              <a:tr h="270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98720912"/>
                  </a:ext>
                </a:extLst>
              </a:tr>
              <a:tr h="40474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6646706"/>
                  </a:ext>
                </a:extLst>
              </a:tr>
              <a:tr h="4227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4.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49087"/>
                  </a:ext>
                </a:extLst>
              </a:tr>
              <a:tr h="53865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รางวัลเกียรติยศ</a:t>
                      </a:r>
                      <a:r>
                        <a:rPr lang="th-TH" sz="18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หรือเครื่องราชอิสริยาภรณ์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259639978"/>
                  </a:ext>
                </a:extLst>
              </a:tr>
              <a:tr h="4375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4365602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640D7A93-DC56-47A9-90BC-19691EB58B7D}"/>
              </a:ext>
            </a:extLst>
          </p:cNvPr>
          <p:cNvSpPr/>
          <p:nvPr/>
        </p:nvSpPr>
        <p:spPr>
          <a:xfrm>
            <a:off x="38636" y="489398"/>
            <a:ext cx="12131899" cy="638148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AB5E95-6F46-4999-A092-38237D37EC2C}"/>
              </a:ext>
            </a:extLst>
          </p:cNvPr>
          <p:cNvSpPr/>
          <p:nvPr/>
        </p:nvSpPr>
        <p:spPr>
          <a:xfrm>
            <a:off x="0" y="1"/>
            <a:ext cx="12192000" cy="6448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41087"/>
              </p:ext>
            </p:extLst>
          </p:nvPr>
        </p:nvGraphicFramePr>
        <p:xfrm>
          <a:off x="6403613" y="672807"/>
          <a:ext cx="5610228" cy="6049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100">
                  <a:extLst>
                    <a:ext uri="{9D8B030D-6E8A-4147-A177-3AD203B41FA5}">
                      <a16:colId xmlns:a16="http://schemas.microsoft.com/office/drawing/2014/main" val="292640244"/>
                    </a:ext>
                  </a:extLst>
                </a:gridCol>
                <a:gridCol w="4198128">
                  <a:extLst>
                    <a:ext uri="{9D8B030D-6E8A-4147-A177-3AD203B41FA5}">
                      <a16:colId xmlns:a16="http://schemas.microsoft.com/office/drawing/2014/main" val="3898406617"/>
                    </a:ext>
                  </a:extLst>
                </a:gridCol>
              </a:tblGrid>
              <a:tr h="4275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กิจกรรมที่ทำให้เกิดประโยชน์แก่หอการค้าไทย</a:t>
                      </a:r>
                      <a:r>
                        <a:rPr lang="th-TH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/หอการค้าจังหวัด/สภาหอการค้าฯ/สมาคมการค้า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</a:t>
                      </a: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876958"/>
                  </a:ext>
                </a:extLst>
              </a:tr>
              <a:tr h="459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696628"/>
                  </a:ext>
                </a:extLst>
              </a:tr>
              <a:tr h="485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57200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3932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192775"/>
                  </a:ext>
                </a:extLst>
              </a:tr>
              <a:tr h="4275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กิจกรรมที่เป็นประโยชน์ต่อสังคม</a:t>
                      </a: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7851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09347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79344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58643"/>
                  </a:ext>
                </a:extLst>
              </a:tr>
              <a:tr h="41390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การเป็น/เคยเป็นสมาชิกหรือกรรมการ</a:t>
                      </a:r>
                      <a:r>
                        <a:rPr lang="th-TH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ของสมาคม สโมสร ชมรม มูลนิธิ อื่น 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92519"/>
                  </a:ext>
                </a:extLst>
              </a:tr>
              <a:tr h="38399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573282"/>
                  </a:ext>
                </a:extLst>
              </a:tr>
              <a:tr h="290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6712"/>
                  </a:ext>
                </a:extLst>
              </a:tr>
              <a:tr h="5677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ผู้เสนอ/ผู้รับรอง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71240"/>
                  </a:ext>
                </a:extLst>
              </a:tr>
              <a:tr h="4475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064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CC8EE2F-988C-451D-B3EC-9231B2F5AD3C}"/>
              </a:ext>
            </a:extLst>
          </p:cNvPr>
          <p:cNvSpPr txBox="1"/>
          <p:nvPr/>
        </p:nvSpPr>
        <p:spPr>
          <a:xfrm>
            <a:off x="38636" y="91573"/>
            <a:ext cx="121533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th-TH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ข้อมูลประกอบการพิจารณา รางวัลนักธุรกิจสตรีดีเด่น/นักธุรกิจสตรีรุ่นใหม่ หอการค้าไทย ปี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2565 </a:t>
            </a:r>
            <a:r>
              <a:rPr kumimoji="0" lang="th-TH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(</a:t>
            </a:r>
            <a:r>
              <a:rPr lang="th-TH" sz="2300" b="1" dirty="0">
                <a:solidFill>
                  <a:prstClr val="white"/>
                </a:solidFill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ส่วนหอการค้าไทย/สภาหอการค้าแห่งประเทศไทย)</a:t>
            </a:r>
          </a:p>
        </p:txBody>
      </p:sp>
    </p:spTree>
    <p:extLst>
      <p:ext uri="{BB962C8B-B14F-4D97-AF65-F5344CB8AC3E}">
        <p14:creationId xmlns:p14="http://schemas.microsoft.com/office/powerpoint/2010/main" val="25334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283744E-2145-4D68-BD4F-4DA4E2204E24}"/>
              </a:ext>
            </a:extLst>
          </p:cNvPr>
          <p:cNvGraphicFramePr>
            <a:graphicFrameLocks noGrp="1"/>
          </p:cNvGraphicFramePr>
          <p:nvPr/>
        </p:nvGraphicFramePr>
        <p:xfrm>
          <a:off x="178158" y="672806"/>
          <a:ext cx="6225455" cy="6041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5417">
                  <a:extLst>
                    <a:ext uri="{9D8B030D-6E8A-4147-A177-3AD203B41FA5}">
                      <a16:colId xmlns:a16="http://schemas.microsoft.com/office/drawing/2014/main" val="1708118"/>
                    </a:ext>
                  </a:extLst>
                </a:gridCol>
                <a:gridCol w="1473510">
                  <a:extLst>
                    <a:ext uri="{9D8B030D-6E8A-4147-A177-3AD203B41FA5}">
                      <a16:colId xmlns:a16="http://schemas.microsoft.com/office/drawing/2014/main" val="4232464590"/>
                    </a:ext>
                  </a:extLst>
                </a:gridCol>
                <a:gridCol w="3169182">
                  <a:extLst>
                    <a:ext uri="{9D8B030D-6E8A-4147-A177-3AD203B41FA5}">
                      <a16:colId xmlns:a16="http://schemas.microsoft.com/office/drawing/2014/main" val="3282993752"/>
                    </a:ext>
                  </a:extLst>
                </a:gridCol>
                <a:gridCol w="77346">
                  <a:extLst>
                    <a:ext uri="{9D8B030D-6E8A-4147-A177-3AD203B41FA5}">
                      <a16:colId xmlns:a16="http://schemas.microsoft.com/office/drawing/2014/main" val="1298063718"/>
                    </a:ext>
                  </a:extLst>
                </a:gridCol>
              </a:tblGrid>
              <a:tr h="33202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รูปถ่าย</a:t>
                      </a:r>
                    </a:p>
                  </a:txBody>
                  <a:tcPr marL="4551" marR="4551" marT="45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ชื่อ-สกุล/อายุ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4293107504"/>
                  </a:ext>
                </a:extLst>
              </a:tr>
              <a:tr h="4185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65315703"/>
                  </a:ext>
                </a:extLst>
              </a:tr>
              <a:tr h="6032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ตำแหน่งในสถานประกอบการ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633506260"/>
                  </a:ext>
                </a:extLst>
              </a:tr>
              <a:tr h="433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815446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ที่ตั้งสถานประกอบการ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426267"/>
                  </a:ext>
                </a:extLst>
              </a:tr>
              <a:tr h="51337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295067652"/>
                  </a:ext>
                </a:extLst>
              </a:tr>
              <a:tr h="3562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ประวัติการศึกษา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980000329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03003241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956218100"/>
                  </a:ext>
                </a:extLst>
              </a:tr>
              <a:tr h="3152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ประวัติด้านธุรกิจ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พ.ศ.</a:t>
                      </a:r>
                      <a:r>
                        <a:rPr lang="en-US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สถานประกอบการ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ทุนจดทะเบียน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จำนวนพนักงาน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C9C9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512144441"/>
                  </a:ext>
                </a:extLst>
              </a:tr>
              <a:tr h="31251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789956465"/>
                  </a:ext>
                </a:extLst>
              </a:tr>
              <a:tr h="270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98720912"/>
                  </a:ext>
                </a:extLst>
              </a:tr>
              <a:tr h="40474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6646706"/>
                  </a:ext>
                </a:extLst>
              </a:tr>
              <a:tr h="4227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4.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49087"/>
                  </a:ext>
                </a:extLst>
              </a:tr>
              <a:tr h="53865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รางวัลเกียรติยศ</a:t>
                      </a:r>
                      <a:r>
                        <a:rPr lang="th-TH" sz="18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หรือเครื่องราชอิสริยาภรณ์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259639978"/>
                  </a:ext>
                </a:extLst>
              </a:tr>
              <a:tr h="4375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4365602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640D7A93-DC56-47A9-90BC-19691EB58B7D}"/>
              </a:ext>
            </a:extLst>
          </p:cNvPr>
          <p:cNvSpPr/>
          <p:nvPr/>
        </p:nvSpPr>
        <p:spPr>
          <a:xfrm>
            <a:off x="38636" y="489398"/>
            <a:ext cx="12131899" cy="638148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AB5E95-6F46-4999-A092-38237D37EC2C}"/>
              </a:ext>
            </a:extLst>
          </p:cNvPr>
          <p:cNvSpPr/>
          <p:nvPr/>
        </p:nvSpPr>
        <p:spPr>
          <a:xfrm>
            <a:off x="0" y="1"/>
            <a:ext cx="12192000" cy="6448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403613" y="672807"/>
          <a:ext cx="5610228" cy="6041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100">
                  <a:extLst>
                    <a:ext uri="{9D8B030D-6E8A-4147-A177-3AD203B41FA5}">
                      <a16:colId xmlns:a16="http://schemas.microsoft.com/office/drawing/2014/main" val="292640244"/>
                    </a:ext>
                  </a:extLst>
                </a:gridCol>
                <a:gridCol w="4198128">
                  <a:extLst>
                    <a:ext uri="{9D8B030D-6E8A-4147-A177-3AD203B41FA5}">
                      <a16:colId xmlns:a16="http://schemas.microsoft.com/office/drawing/2014/main" val="3898406617"/>
                    </a:ext>
                  </a:extLst>
                </a:gridCol>
              </a:tblGrid>
              <a:tr h="4275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กิจกรรมที่ทำให้เกิดประโยชน์แก่หอการค้าไทย</a:t>
                      </a:r>
                      <a:r>
                        <a:rPr lang="th-TH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/หอการค้าจังหวัด/สภาหอการค้าฯ/สมาคมการค้า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876958"/>
                  </a:ext>
                </a:extLst>
              </a:tr>
              <a:tr h="459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696628"/>
                  </a:ext>
                </a:extLst>
              </a:tr>
              <a:tr h="485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57200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3932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192775"/>
                  </a:ext>
                </a:extLst>
              </a:tr>
              <a:tr h="4275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กิจกรรมที่เป็นประโยชน์ต่อสังคม</a:t>
                      </a: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7851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09347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79344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58643"/>
                  </a:ext>
                </a:extLst>
              </a:tr>
              <a:tr h="41390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การเป็น/เคยเป็นสมาชิกหรือกรรมการ</a:t>
                      </a:r>
                      <a:r>
                        <a:rPr lang="th-TH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ของสมาคม สโมสร ชมรม มูลนิธิ อื่น 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92519"/>
                  </a:ext>
                </a:extLst>
              </a:tr>
              <a:tr h="38399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573282"/>
                  </a:ext>
                </a:extLst>
              </a:tr>
              <a:tr h="290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6712"/>
                  </a:ext>
                </a:extLst>
              </a:tr>
              <a:tr h="5677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ผู้เสนอ/ผู้รับรอง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71240"/>
                  </a:ext>
                </a:extLst>
              </a:tr>
              <a:tr h="4475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064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CC8EE2F-988C-451D-B3EC-9231B2F5AD3C}"/>
              </a:ext>
            </a:extLst>
          </p:cNvPr>
          <p:cNvSpPr txBox="1"/>
          <p:nvPr/>
        </p:nvSpPr>
        <p:spPr>
          <a:xfrm>
            <a:off x="186743" y="70421"/>
            <a:ext cx="11835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ข้อมูลประกอบการพิจารณา รางวัลนักธุรกิจสตรีดีเด่น/นักธุรกิจสตรีรุ่นใหม่ หอการค้าไทย ปี 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2565 </a:t>
            </a:r>
            <a:r>
              <a:rPr kumimoji="0" lang="th-TH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(หอการค้าจังหวัด</a:t>
            </a: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.............)</a:t>
            </a:r>
          </a:p>
        </p:txBody>
      </p:sp>
    </p:spTree>
    <p:extLst>
      <p:ext uri="{BB962C8B-B14F-4D97-AF65-F5344CB8AC3E}">
        <p14:creationId xmlns:p14="http://schemas.microsoft.com/office/powerpoint/2010/main" val="380254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283744E-2145-4D68-BD4F-4DA4E2204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446364"/>
              </p:ext>
            </p:extLst>
          </p:nvPr>
        </p:nvGraphicFramePr>
        <p:xfrm>
          <a:off x="178158" y="672806"/>
          <a:ext cx="6225455" cy="6041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5417">
                  <a:extLst>
                    <a:ext uri="{9D8B030D-6E8A-4147-A177-3AD203B41FA5}">
                      <a16:colId xmlns:a16="http://schemas.microsoft.com/office/drawing/2014/main" val="1708118"/>
                    </a:ext>
                  </a:extLst>
                </a:gridCol>
                <a:gridCol w="1473510">
                  <a:extLst>
                    <a:ext uri="{9D8B030D-6E8A-4147-A177-3AD203B41FA5}">
                      <a16:colId xmlns:a16="http://schemas.microsoft.com/office/drawing/2014/main" val="4232464590"/>
                    </a:ext>
                  </a:extLst>
                </a:gridCol>
                <a:gridCol w="3169182">
                  <a:extLst>
                    <a:ext uri="{9D8B030D-6E8A-4147-A177-3AD203B41FA5}">
                      <a16:colId xmlns:a16="http://schemas.microsoft.com/office/drawing/2014/main" val="3282993752"/>
                    </a:ext>
                  </a:extLst>
                </a:gridCol>
                <a:gridCol w="77346">
                  <a:extLst>
                    <a:ext uri="{9D8B030D-6E8A-4147-A177-3AD203B41FA5}">
                      <a16:colId xmlns:a16="http://schemas.microsoft.com/office/drawing/2014/main" val="1298063718"/>
                    </a:ext>
                  </a:extLst>
                </a:gridCol>
              </a:tblGrid>
              <a:tr h="33202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รูปถ่าย</a:t>
                      </a:r>
                    </a:p>
                  </a:txBody>
                  <a:tcPr marL="4551" marR="4551" marT="45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ชื่อ-สกุล/อายุ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4293107504"/>
                  </a:ext>
                </a:extLst>
              </a:tr>
              <a:tr h="4185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ชื่อสถานประกอบการ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65315703"/>
                  </a:ext>
                </a:extLst>
              </a:tr>
              <a:tr h="6032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ตำแหน่งในสถานประกอบการ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633506260"/>
                  </a:ext>
                </a:extLst>
              </a:tr>
              <a:tr h="433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815446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ที่ตั้งสถานประกอบการ</a:t>
                      </a:r>
                    </a:p>
                  </a:txBody>
                  <a:tcPr marL="4551" marR="4551" marT="45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426267"/>
                  </a:ext>
                </a:extLst>
              </a:tr>
              <a:tr h="51337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295067652"/>
                  </a:ext>
                </a:extLst>
              </a:tr>
              <a:tr h="3562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ประวัติการศึกษา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3980000329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003003241"/>
                  </a:ext>
                </a:extLst>
              </a:tr>
              <a:tr h="3152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956218100"/>
                  </a:ext>
                </a:extLst>
              </a:tr>
              <a:tr h="3152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ประวัติด้านธุรกิจ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พ.ศ.</a:t>
                      </a:r>
                      <a:r>
                        <a:rPr lang="en-US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สถานประกอบการ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ประเภทธุรกิจ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ทุนจดทะเบียน</a:t>
                      </a:r>
                      <a:r>
                        <a:rPr lang="en-US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1800" b="1" u="none" strike="noStrike" baseline="0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จำนวนพนักงาน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C9C9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2512144441"/>
                  </a:ext>
                </a:extLst>
              </a:tr>
              <a:tr h="31251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789956465"/>
                  </a:ext>
                </a:extLst>
              </a:tr>
              <a:tr h="270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498720912"/>
                  </a:ext>
                </a:extLst>
              </a:tr>
              <a:tr h="40474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6646706"/>
                  </a:ext>
                </a:extLst>
              </a:tr>
              <a:tr h="4227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4.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49087"/>
                  </a:ext>
                </a:extLst>
              </a:tr>
              <a:tr h="53865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รางวัลเกียรติยศ</a:t>
                      </a:r>
                      <a:r>
                        <a:rPr lang="th-TH" sz="18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หรือเครื่องราชอิสริยาภรณ์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259639978"/>
                  </a:ext>
                </a:extLst>
              </a:tr>
              <a:tr h="4375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51" marR="4551" marT="4551" marB="0" anchor="ctr"/>
                </a:tc>
                <a:extLst>
                  <a:ext uri="{0D108BD9-81ED-4DB2-BD59-A6C34878D82A}">
                    <a16:rowId xmlns:a16="http://schemas.microsoft.com/office/drawing/2014/main" val="1384365602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640D7A93-DC56-47A9-90BC-19691EB58B7D}"/>
              </a:ext>
            </a:extLst>
          </p:cNvPr>
          <p:cNvSpPr/>
          <p:nvPr/>
        </p:nvSpPr>
        <p:spPr>
          <a:xfrm>
            <a:off x="38636" y="489398"/>
            <a:ext cx="12131899" cy="638148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AB5E95-6F46-4999-A092-38237D37EC2C}"/>
              </a:ext>
            </a:extLst>
          </p:cNvPr>
          <p:cNvSpPr/>
          <p:nvPr/>
        </p:nvSpPr>
        <p:spPr>
          <a:xfrm>
            <a:off x="0" y="1"/>
            <a:ext cx="12192000" cy="6448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11072"/>
              </p:ext>
            </p:extLst>
          </p:nvPr>
        </p:nvGraphicFramePr>
        <p:xfrm>
          <a:off x="6403613" y="672807"/>
          <a:ext cx="5610228" cy="6041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100">
                  <a:extLst>
                    <a:ext uri="{9D8B030D-6E8A-4147-A177-3AD203B41FA5}">
                      <a16:colId xmlns:a16="http://schemas.microsoft.com/office/drawing/2014/main" val="292640244"/>
                    </a:ext>
                  </a:extLst>
                </a:gridCol>
                <a:gridCol w="4198128">
                  <a:extLst>
                    <a:ext uri="{9D8B030D-6E8A-4147-A177-3AD203B41FA5}">
                      <a16:colId xmlns:a16="http://schemas.microsoft.com/office/drawing/2014/main" val="3898406617"/>
                    </a:ext>
                  </a:extLst>
                </a:gridCol>
              </a:tblGrid>
              <a:tr h="4275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กิจกรรมที่ทำให้เกิดประโยชน์แก่หอการค้าไทย</a:t>
                      </a:r>
                      <a:r>
                        <a:rPr lang="th-TH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/หอการค้าจังหวัด/สภาหอการค้าฯ/สมาคมการค้า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876958"/>
                  </a:ext>
                </a:extLst>
              </a:tr>
              <a:tr h="459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696628"/>
                  </a:ext>
                </a:extLst>
              </a:tr>
              <a:tr h="485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57200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3932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algn="ctr" fontAlgn="ctr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1" marR="4551" marT="455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192775"/>
                  </a:ext>
                </a:extLst>
              </a:tr>
              <a:tr h="4275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กิจกรรมที่เป็นประโยชน์ต่อสังคม</a:t>
                      </a:r>
                    </a:p>
                  </a:txBody>
                  <a:tcPr marL="4551" marR="4551" marT="4551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7851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09347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79344"/>
                  </a:ext>
                </a:extLst>
              </a:tr>
              <a:tr h="427525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58643"/>
                  </a:ext>
                </a:extLst>
              </a:tr>
              <a:tr h="41390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การเป็น/เคยเป็นสมาชิกหรือกรรมการ</a:t>
                      </a:r>
                      <a:r>
                        <a:rPr lang="th-TH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ของสมาคม สโมสร ชมรม มูลนิธิ อื่น 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92519"/>
                  </a:ext>
                </a:extLst>
              </a:tr>
              <a:tr h="38399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573282"/>
                  </a:ext>
                </a:extLst>
              </a:tr>
              <a:tr h="290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4551" marR="4551" marT="455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6712"/>
                  </a:ext>
                </a:extLst>
              </a:tr>
              <a:tr h="5677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ผู้เสนอ/ผู้รับรอง</a:t>
                      </a:r>
                    </a:p>
                  </a:txBody>
                  <a:tcPr marL="4551" marR="4551" marT="4551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71240"/>
                  </a:ext>
                </a:extLst>
              </a:tr>
              <a:tr h="4475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064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CC8EE2F-988C-451D-B3EC-9231B2F5AD3C}"/>
              </a:ext>
            </a:extLst>
          </p:cNvPr>
          <p:cNvSpPr txBox="1"/>
          <p:nvPr/>
        </p:nvSpPr>
        <p:spPr>
          <a:xfrm>
            <a:off x="178158" y="12344"/>
            <a:ext cx="11835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th-TH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ข้อมูลประกอบการพิจารณา รางวัลนักธุรกิจสตรีดีเด่น/นักธุรกิจสตรีรุ่นใหม่ หอการค้าไทย ปี 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2565 </a:t>
            </a:r>
            <a:r>
              <a:rPr kumimoji="0" lang="th-TH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(</a:t>
            </a:r>
            <a:r>
              <a:rPr lang="th-TH" sz="2700" b="1" noProof="0" dirty="0">
                <a:solidFill>
                  <a:prstClr val="white"/>
                </a:solidFill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สมาคมการค้า</a:t>
            </a:r>
            <a:r>
              <a:rPr lang="th-TH" b="1" dirty="0">
                <a:solidFill>
                  <a:prstClr val="white"/>
                </a:solidFill>
                <a:latin typeface="TH Sarabun New" panose="020B0500040200020003" pitchFamily="34" charset="-34"/>
                <a:ea typeface="Tahoma" panose="020B0604030504040204" pitchFamily="34" charset="0"/>
                <a:cs typeface="TH Sarabun New" panose="020B0500040200020003" pitchFamily="34" charset="-34"/>
              </a:rPr>
              <a:t>.............)</a:t>
            </a:r>
          </a:p>
        </p:txBody>
      </p:sp>
    </p:spTree>
    <p:extLst>
      <p:ext uri="{BB962C8B-B14F-4D97-AF65-F5344CB8AC3E}">
        <p14:creationId xmlns:p14="http://schemas.microsoft.com/office/powerpoint/2010/main" val="18749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391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TH Sarabun New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Wachiraya.Ch</dc:creator>
  <cp:lastModifiedBy>Wachiraya.Ch</cp:lastModifiedBy>
  <cp:revision>56</cp:revision>
  <cp:lastPrinted>2022-05-17T03:20:08Z</cp:lastPrinted>
  <dcterms:created xsi:type="dcterms:W3CDTF">2018-09-11T08:08:47Z</dcterms:created>
  <dcterms:modified xsi:type="dcterms:W3CDTF">2022-05-31T03:21:14Z</dcterms:modified>
</cp:coreProperties>
</file>